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257" r:id="rId4"/>
    <p:sldId id="258" r:id="rId5"/>
    <p:sldId id="259" r:id="rId6"/>
    <p:sldId id="270" r:id="rId7"/>
    <p:sldId id="260" r:id="rId8"/>
    <p:sldId id="261" r:id="rId9"/>
    <p:sldId id="273" r:id="rId10"/>
    <p:sldId id="279" r:id="rId11"/>
    <p:sldId id="263" r:id="rId12"/>
    <p:sldId id="264" r:id="rId13"/>
    <p:sldId id="277" r:id="rId14"/>
    <p:sldId id="271" r:id="rId15"/>
    <p:sldId id="276" r:id="rId16"/>
    <p:sldId id="285" r:id="rId17"/>
    <p:sldId id="278" r:id="rId18"/>
    <p:sldId id="262" r:id="rId19"/>
    <p:sldId id="265" r:id="rId20"/>
    <p:sldId id="281" r:id="rId21"/>
    <p:sldId id="272" r:id="rId22"/>
    <p:sldId id="282" r:id="rId23"/>
    <p:sldId id="268" r:id="rId24"/>
    <p:sldId id="280" r:id="rId25"/>
    <p:sldId id="275" r:id="rId26"/>
    <p:sldId id="269" r:id="rId27"/>
    <p:sldId id="284" r:id="rId28"/>
    <p:sldId id="286" r:id="rId29"/>
    <p:sldId id="266" r:id="rId30"/>
    <p:sldId id="27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17B29-575C-46A2-9BA9-A1E7FC226A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AF31FAB-EAB9-434A-B5B4-5EB42D47788E}">
      <dgm:prSet/>
      <dgm:spPr/>
      <dgm:t>
        <a:bodyPr/>
        <a:lstStyle/>
        <a:p>
          <a:r>
            <a:rPr lang="en-US" baseline="0"/>
            <a:t>Presence measurements</a:t>
          </a:r>
          <a:endParaRPr lang="en-US"/>
        </a:p>
      </dgm:t>
    </dgm:pt>
    <dgm:pt modelId="{A5B1B184-96AD-4AE8-AD58-8E4432EA22F6}" type="parTrans" cxnId="{FD65E591-DF25-48C9-861E-025029A188A7}">
      <dgm:prSet/>
      <dgm:spPr/>
      <dgm:t>
        <a:bodyPr/>
        <a:lstStyle/>
        <a:p>
          <a:endParaRPr lang="en-US"/>
        </a:p>
      </dgm:t>
    </dgm:pt>
    <dgm:pt modelId="{69B5E15B-1C6D-4ACE-A469-913DC17D6D81}" type="sibTrans" cxnId="{FD65E591-DF25-48C9-861E-025029A188A7}">
      <dgm:prSet/>
      <dgm:spPr/>
      <dgm:t>
        <a:bodyPr/>
        <a:lstStyle/>
        <a:p>
          <a:endParaRPr lang="en-US"/>
        </a:p>
      </dgm:t>
    </dgm:pt>
    <dgm:pt modelId="{B8AFBDC1-C75D-40ED-BBCF-B2A34D47FDD1}">
      <dgm:prSet/>
      <dgm:spPr/>
      <dgm:t>
        <a:bodyPr/>
        <a:lstStyle/>
        <a:p>
          <a:r>
            <a:rPr lang="en-US" baseline="0"/>
            <a:t>Wifi connection</a:t>
          </a:r>
          <a:endParaRPr lang="en-US"/>
        </a:p>
      </dgm:t>
    </dgm:pt>
    <dgm:pt modelId="{54A831D6-8E83-473C-BAC5-5DFD4878EBF4}" type="parTrans" cxnId="{36310615-A673-478A-8983-959C2CE2D71E}">
      <dgm:prSet/>
      <dgm:spPr/>
      <dgm:t>
        <a:bodyPr/>
        <a:lstStyle/>
        <a:p>
          <a:endParaRPr lang="en-US"/>
        </a:p>
      </dgm:t>
    </dgm:pt>
    <dgm:pt modelId="{E0F78D2D-1B18-465C-BDFA-2FEE0AB66687}" type="sibTrans" cxnId="{36310615-A673-478A-8983-959C2CE2D71E}">
      <dgm:prSet/>
      <dgm:spPr/>
      <dgm:t>
        <a:bodyPr/>
        <a:lstStyle/>
        <a:p>
          <a:endParaRPr lang="en-US"/>
        </a:p>
      </dgm:t>
    </dgm:pt>
    <dgm:pt modelId="{F7AF1E16-1BAD-4DFC-ABDB-8E86040E7CC6}">
      <dgm:prSet/>
      <dgm:spPr/>
      <dgm:t>
        <a:bodyPr/>
        <a:lstStyle/>
        <a:p>
          <a:r>
            <a:rPr lang="en-US" baseline="0"/>
            <a:t>Alarms</a:t>
          </a:r>
          <a:endParaRPr lang="en-US"/>
        </a:p>
      </dgm:t>
    </dgm:pt>
    <dgm:pt modelId="{D1007D80-24F9-4C0C-A1C1-8BC829434183}" type="parTrans" cxnId="{883F3ED7-5B40-4204-A2A3-35B55DD2C169}">
      <dgm:prSet/>
      <dgm:spPr/>
      <dgm:t>
        <a:bodyPr/>
        <a:lstStyle/>
        <a:p>
          <a:endParaRPr lang="en-US"/>
        </a:p>
      </dgm:t>
    </dgm:pt>
    <dgm:pt modelId="{F8F6E145-1936-461C-B9C1-0D41C629E6AE}" type="sibTrans" cxnId="{883F3ED7-5B40-4204-A2A3-35B55DD2C169}">
      <dgm:prSet/>
      <dgm:spPr/>
      <dgm:t>
        <a:bodyPr/>
        <a:lstStyle/>
        <a:p>
          <a:endParaRPr lang="en-US"/>
        </a:p>
      </dgm:t>
    </dgm:pt>
    <dgm:pt modelId="{800F9C2D-D21E-401F-BFCE-09A552B51633}" type="pres">
      <dgm:prSet presAssocID="{E6617B29-575C-46A2-9BA9-A1E7FC226AE0}" presName="root" presStyleCnt="0">
        <dgm:presLayoutVars>
          <dgm:dir/>
          <dgm:resizeHandles val="exact"/>
        </dgm:presLayoutVars>
      </dgm:prSet>
      <dgm:spPr/>
    </dgm:pt>
    <dgm:pt modelId="{62FEDA7B-3696-4ECE-A49A-6FAD7ACD569D}" type="pres">
      <dgm:prSet presAssocID="{5AF31FAB-EAB9-434A-B5B4-5EB42D47788E}" presName="compNode" presStyleCnt="0"/>
      <dgm:spPr/>
    </dgm:pt>
    <dgm:pt modelId="{D53566F3-DA31-414F-8B7F-9D96036838DE}" type="pres">
      <dgm:prSet presAssocID="{5AF31FAB-EAB9-434A-B5B4-5EB42D47788E}" presName="bgRect" presStyleLbl="bgShp" presStyleIdx="0" presStyleCnt="3"/>
      <dgm:spPr/>
    </dgm:pt>
    <dgm:pt modelId="{62568E01-EDBD-4AE1-BF7B-D8E4AA2DD08B}" type="pres">
      <dgm:prSet presAssocID="{5AF31FAB-EAB9-434A-B5B4-5EB42D4778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7823F8-AC49-4D78-8F4E-75CF91AF90D0}" type="pres">
      <dgm:prSet presAssocID="{5AF31FAB-EAB9-434A-B5B4-5EB42D47788E}" presName="spaceRect" presStyleCnt="0"/>
      <dgm:spPr/>
    </dgm:pt>
    <dgm:pt modelId="{A46CA9F0-FA65-499E-A846-51AE7F431DFA}" type="pres">
      <dgm:prSet presAssocID="{5AF31FAB-EAB9-434A-B5B4-5EB42D47788E}" presName="parTx" presStyleLbl="revTx" presStyleIdx="0" presStyleCnt="3">
        <dgm:presLayoutVars>
          <dgm:chMax val="0"/>
          <dgm:chPref val="0"/>
        </dgm:presLayoutVars>
      </dgm:prSet>
      <dgm:spPr/>
    </dgm:pt>
    <dgm:pt modelId="{4F1D0047-34DD-48B8-B4F4-113FCBA79FFE}" type="pres">
      <dgm:prSet presAssocID="{69B5E15B-1C6D-4ACE-A469-913DC17D6D81}" presName="sibTrans" presStyleCnt="0"/>
      <dgm:spPr/>
    </dgm:pt>
    <dgm:pt modelId="{9DD67AC5-6571-456C-900A-FF3A9C70254D}" type="pres">
      <dgm:prSet presAssocID="{B8AFBDC1-C75D-40ED-BBCF-B2A34D47FDD1}" presName="compNode" presStyleCnt="0"/>
      <dgm:spPr/>
    </dgm:pt>
    <dgm:pt modelId="{2031EB26-5FE7-4331-917B-6F748C19FD96}" type="pres">
      <dgm:prSet presAssocID="{B8AFBDC1-C75D-40ED-BBCF-B2A34D47FDD1}" presName="bgRect" presStyleLbl="bgShp" presStyleIdx="1" presStyleCnt="3"/>
      <dgm:spPr/>
    </dgm:pt>
    <dgm:pt modelId="{1AA1E760-3BDE-4AF9-85F7-06F121318CCC}" type="pres">
      <dgm:prSet presAssocID="{B8AFBDC1-C75D-40ED-BBCF-B2A34D47FD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8533400B-CAD2-4831-9189-764D38C3CECC}" type="pres">
      <dgm:prSet presAssocID="{B8AFBDC1-C75D-40ED-BBCF-B2A34D47FDD1}" presName="spaceRect" presStyleCnt="0"/>
      <dgm:spPr/>
    </dgm:pt>
    <dgm:pt modelId="{BC274DE2-F1FB-4F2B-A556-5EE99E5BDFD4}" type="pres">
      <dgm:prSet presAssocID="{B8AFBDC1-C75D-40ED-BBCF-B2A34D47FDD1}" presName="parTx" presStyleLbl="revTx" presStyleIdx="1" presStyleCnt="3">
        <dgm:presLayoutVars>
          <dgm:chMax val="0"/>
          <dgm:chPref val="0"/>
        </dgm:presLayoutVars>
      </dgm:prSet>
      <dgm:spPr/>
    </dgm:pt>
    <dgm:pt modelId="{16EFC2C5-A68A-4578-A683-73C5B7067559}" type="pres">
      <dgm:prSet presAssocID="{E0F78D2D-1B18-465C-BDFA-2FEE0AB66687}" presName="sibTrans" presStyleCnt="0"/>
      <dgm:spPr/>
    </dgm:pt>
    <dgm:pt modelId="{BC4929C0-3E59-44E3-B8E9-EA7282ABBC67}" type="pres">
      <dgm:prSet presAssocID="{F7AF1E16-1BAD-4DFC-ABDB-8E86040E7CC6}" presName="compNode" presStyleCnt="0"/>
      <dgm:spPr/>
    </dgm:pt>
    <dgm:pt modelId="{E9DAF772-8F09-430B-8F44-7D659860AA82}" type="pres">
      <dgm:prSet presAssocID="{F7AF1E16-1BAD-4DFC-ABDB-8E86040E7CC6}" presName="bgRect" presStyleLbl="bgShp" presStyleIdx="2" presStyleCnt="3"/>
      <dgm:spPr/>
    </dgm:pt>
    <dgm:pt modelId="{77EFE69D-3B13-4F7F-9782-FD0B5C532C53}" type="pres">
      <dgm:prSet presAssocID="{F7AF1E16-1BAD-4DFC-ABDB-8E86040E7C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8DA05F57-CC4E-4B34-A620-7EE83727EBE6}" type="pres">
      <dgm:prSet presAssocID="{F7AF1E16-1BAD-4DFC-ABDB-8E86040E7CC6}" presName="spaceRect" presStyleCnt="0"/>
      <dgm:spPr/>
    </dgm:pt>
    <dgm:pt modelId="{E5245D58-A1DC-4720-8F4F-253B79489EE6}" type="pres">
      <dgm:prSet presAssocID="{F7AF1E16-1BAD-4DFC-ABDB-8E86040E7CC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422C114-AC9D-4F07-AA8F-8320AA4D4CB8}" type="presOf" srcId="{B8AFBDC1-C75D-40ED-BBCF-B2A34D47FDD1}" destId="{BC274DE2-F1FB-4F2B-A556-5EE99E5BDFD4}" srcOrd="0" destOrd="0" presId="urn:microsoft.com/office/officeart/2018/2/layout/IconVerticalSolidList"/>
    <dgm:cxn modelId="{36310615-A673-478A-8983-959C2CE2D71E}" srcId="{E6617B29-575C-46A2-9BA9-A1E7FC226AE0}" destId="{B8AFBDC1-C75D-40ED-BBCF-B2A34D47FDD1}" srcOrd="1" destOrd="0" parTransId="{54A831D6-8E83-473C-BAC5-5DFD4878EBF4}" sibTransId="{E0F78D2D-1B18-465C-BDFA-2FEE0AB66687}"/>
    <dgm:cxn modelId="{E0D62952-9424-4E21-8865-237431CF8D12}" type="presOf" srcId="{5AF31FAB-EAB9-434A-B5B4-5EB42D47788E}" destId="{A46CA9F0-FA65-499E-A846-51AE7F431DFA}" srcOrd="0" destOrd="0" presId="urn:microsoft.com/office/officeart/2018/2/layout/IconVerticalSolidList"/>
    <dgm:cxn modelId="{FD65E591-DF25-48C9-861E-025029A188A7}" srcId="{E6617B29-575C-46A2-9BA9-A1E7FC226AE0}" destId="{5AF31FAB-EAB9-434A-B5B4-5EB42D47788E}" srcOrd="0" destOrd="0" parTransId="{A5B1B184-96AD-4AE8-AD58-8E4432EA22F6}" sibTransId="{69B5E15B-1C6D-4ACE-A469-913DC17D6D81}"/>
    <dgm:cxn modelId="{758F64AE-153E-4C62-9E8E-1B21391DE7D3}" type="presOf" srcId="{F7AF1E16-1BAD-4DFC-ABDB-8E86040E7CC6}" destId="{E5245D58-A1DC-4720-8F4F-253B79489EE6}" srcOrd="0" destOrd="0" presId="urn:microsoft.com/office/officeart/2018/2/layout/IconVerticalSolidList"/>
    <dgm:cxn modelId="{430BE6BD-B7B9-4B8A-A0A2-727A2E6EA175}" type="presOf" srcId="{E6617B29-575C-46A2-9BA9-A1E7FC226AE0}" destId="{800F9C2D-D21E-401F-BFCE-09A552B51633}" srcOrd="0" destOrd="0" presId="urn:microsoft.com/office/officeart/2018/2/layout/IconVerticalSolidList"/>
    <dgm:cxn modelId="{883F3ED7-5B40-4204-A2A3-35B55DD2C169}" srcId="{E6617B29-575C-46A2-9BA9-A1E7FC226AE0}" destId="{F7AF1E16-1BAD-4DFC-ABDB-8E86040E7CC6}" srcOrd="2" destOrd="0" parTransId="{D1007D80-24F9-4C0C-A1C1-8BC829434183}" sibTransId="{F8F6E145-1936-461C-B9C1-0D41C629E6AE}"/>
    <dgm:cxn modelId="{8E5708EA-7E72-4448-B449-27D754BBF864}" type="presParOf" srcId="{800F9C2D-D21E-401F-BFCE-09A552B51633}" destId="{62FEDA7B-3696-4ECE-A49A-6FAD7ACD569D}" srcOrd="0" destOrd="0" presId="urn:microsoft.com/office/officeart/2018/2/layout/IconVerticalSolidList"/>
    <dgm:cxn modelId="{7BC6D4D7-5599-494A-8281-A137C86F6640}" type="presParOf" srcId="{62FEDA7B-3696-4ECE-A49A-6FAD7ACD569D}" destId="{D53566F3-DA31-414F-8B7F-9D96036838DE}" srcOrd="0" destOrd="0" presId="urn:microsoft.com/office/officeart/2018/2/layout/IconVerticalSolidList"/>
    <dgm:cxn modelId="{588C8B7E-45AF-47B9-8359-EA4BD0EF3DA3}" type="presParOf" srcId="{62FEDA7B-3696-4ECE-A49A-6FAD7ACD569D}" destId="{62568E01-EDBD-4AE1-BF7B-D8E4AA2DD08B}" srcOrd="1" destOrd="0" presId="urn:microsoft.com/office/officeart/2018/2/layout/IconVerticalSolidList"/>
    <dgm:cxn modelId="{2E9F9546-59E6-46AA-9229-A48F852830FB}" type="presParOf" srcId="{62FEDA7B-3696-4ECE-A49A-6FAD7ACD569D}" destId="{287823F8-AC49-4D78-8F4E-75CF91AF90D0}" srcOrd="2" destOrd="0" presId="urn:microsoft.com/office/officeart/2018/2/layout/IconVerticalSolidList"/>
    <dgm:cxn modelId="{5C63AA3C-D876-410F-8E28-71ADE5CDF62B}" type="presParOf" srcId="{62FEDA7B-3696-4ECE-A49A-6FAD7ACD569D}" destId="{A46CA9F0-FA65-499E-A846-51AE7F431DFA}" srcOrd="3" destOrd="0" presId="urn:microsoft.com/office/officeart/2018/2/layout/IconVerticalSolidList"/>
    <dgm:cxn modelId="{845E6B9B-626F-4178-88C9-DB7EC8834A6F}" type="presParOf" srcId="{800F9C2D-D21E-401F-BFCE-09A552B51633}" destId="{4F1D0047-34DD-48B8-B4F4-113FCBA79FFE}" srcOrd="1" destOrd="0" presId="urn:microsoft.com/office/officeart/2018/2/layout/IconVerticalSolidList"/>
    <dgm:cxn modelId="{B18BFBD5-939A-4164-BA01-CDA5E4C74D5D}" type="presParOf" srcId="{800F9C2D-D21E-401F-BFCE-09A552B51633}" destId="{9DD67AC5-6571-456C-900A-FF3A9C70254D}" srcOrd="2" destOrd="0" presId="urn:microsoft.com/office/officeart/2018/2/layout/IconVerticalSolidList"/>
    <dgm:cxn modelId="{EB574618-A37A-440B-9751-341E5EA1805D}" type="presParOf" srcId="{9DD67AC5-6571-456C-900A-FF3A9C70254D}" destId="{2031EB26-5FE7-4331-917B-6F748C19FD96}" srcOrd="0" destOrd="0" presId="urn:microsoft.com/office/officeart/2018/2/layout/IconVerticalSolidList"/>
    <dgm:cxn modelId="{818890DE-088B-40D6-B553-168E41865B73}" type="presParOf" srcId="{9DD67AC5-6571-456C-900A-FF3A9C70254D}" destId="{1AA1E760-3BDE-4AF9-85F7-06F121318CCC}" srcOrd="1" destOrd="0" presId="urn:microsoft.com/office/officeart/2018/2/layout/IconVerticalSolidList"/>
    <dgm:cxn modelId="{1AF6269B-2296-43C8-8082-5997E2FE058E}" type="presParOf" srcId="{9DD67AC5-6571-456C-900A-FF3A9C70254D}" destId="{8533400B-CAD2-4831-9189-764D38C3CECC}" srcOrd="2" destOrd="0" presId="urn:microsoft.com/office/officeart/2018/2/layout/IconVerticalSolidList"/>
    <dgm:cxn modelId="{279CD869-A350-4AE0-9509-3FBEC4A3EEB4}" type="presParOf" srcId="{9DD67AC5-6571-456C-900A-FF3A9C70254D}" destId="{BC274DE2-F1FB-4F2B-A556-5EE99E5BDFD4}" srcOrd="3" destOrd="0" presId="urn:microsoft.com/office/officeart/2018/2/layout/IconVerticalSolidList"/>
    <dgm:cxn modelId="{19AF0256-FE61-4E62-9663-C57C5158C99A}" type="presParOf" srcId="{800F9C2D-D21E-401F-BFCE-09A552B51633}" destId="{16EFC2C5-A68A-4578-A683-73C5B7067559}" srcOrd="3" destOrd="0" presId="urn:microsoft.com/office/officeart/2018/2/layout/IconVerticalSolidList"/>
    <dgm:cxn modelId="{998271CD-ED36-44F5-AD30-C1B24A1091DC}" type="presParOf" srcId="{800F9C2D-D21E-401F-BFCE-09A552B51633}" destId="{BC4929C0-3E59-44E3-B8E9-EA7282ABBC67}" srcOrd="4" destOrd="0" presId="urn:microsoft.com/office/officeart/2018/2/layout/IconVerticalSolidList"/>
    <dgm:cxn modelId="{E3AABF30-4766-445E-B1EC-C444F6131126}" type="presParOf" srcId="{BC4929C0-3E59-44E3-B8E9-EA7282ABBC67}" destId="{E9DAF772-8F09-430B-8F44-7D659860AA82}" srcOrd="0" destOrd="0" presId="urn:microsoft.com/office/officeart/2018/2/layout/IconVerticalSolidList"/>
    <dgm:cxn modelId="{339C205B-6581-4F6A-9477-571CED1FC4A7}" type="presParOf" srcId="{BC4929C0-3E59-44E3-B8E9-EA7282ABBC67}" destId="{77EFE69D-3B13-4F7F-9782-FD0B5C532C53}" srcOrd="1" destOrd="0" presId="urn:microsoft.com/office/officeart/2018/2/layout/IconVerticalSolidList"/>
    <dgm:cxn modelId="{E8AE27EE-A109-40B2-A566-B9EB833BA06F}" type="presParOf" srcId="{BC4929C0-3E59-44E3-B8E9-EA7282ABBC67}" destId="{8DA05F57-CC4E-4B34-A620-7EE83727EBE6}" srcOrd="2" destOrd="0" presId="urn:microsoft.com/office/officeart/2018/2/layout/IconVerticalSolidList"/>
    <dgm:cxn modelId="{90C44C14-BCF9-40AC-B8AE-CF423FCAD409}" type="presParOf" srcId="{BC4929C0-3E59-44E3-B8E9-EA7282ABBC67}" destId="{E5245D58-A1DC-4720-8F4F-253B79489E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566F3-DA31-414F-8B7F-9D96036838DE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68E01-EDBD-4AE1-BF7B-D8E4AA2DD08B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CA9F0-FA65-499E-A846-51AE7F431DFA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Presence measurements</a:t>
          </a:r>
          <a:endParaRPr lang="en-US" sz="2500" kern="1200"/>
        </a:p>
      </dsp:txBody>
      <dsp:txXfrm>
        <a:off x="1840237" y="680"/>
        <a:ext cx="4666066" cy="1593279"/>
      </dsp:txXfrm>
    </dsp:sp>
    <dsp:sp modelId="{2031EB26-5FE7-4331-917B-6F748C19FD96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1E760-3BDE-4AF9-85F7-06F121318CCC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74DE2-F1FB-4F2B-A556-5EE99E5BDFD4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Wifi connection</a:t>
          </a:r>
          <a:endParaRPr lang="en-US" sz="2500" kern="1200"/>
        </a:p>
      </dsp:txBody>
      <dsp:txXfrm>
        <a:off x="1840237" y="1992280"/>
        <a:ext cx="4666066" cy="1593279"/>
      </dsp:txXfrm>
    </dsp:sp>
    <dsp:sp modelId="{E9DAF772-8F09-430B-8F44-7D659860AA82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FE69D-3B13-4F7F-9782-FD0B5C532C53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45D58-A1DC-4720-8F4F-253B79489EE6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Alarms</a:t>
          </a:r>
          <a:endParaRPr lang="en-US" sz="2500" kern="1200"/>
        </a:p>
      </dsp:txBody>
      <dsp:txXfrm>
        <a:off x="1840237" y="3983879"/>
        <a:ext cx="4666066" cy="159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81941-A055-4C87-AF18-2CFEF7FCE67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18898-04FE-41E3-B8B8-B8A5E13DC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1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56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64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1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40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71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92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38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 – pull up code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53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11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6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48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73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2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7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38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0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8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9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62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18898-04FE-41E3-B8B8-B8A5E13DCC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4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ylor0-my.sharepoint.com/:b:/g/personal/ellie_langley_baylor_edu/EfndiqPo_g1Mo9TGNgWpjZQBrNc-GUvFmKV_cwWFNGcStA?e=nXPWa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" TargetMode="External"/><Relationship Id="rId2" Type="http://schemas.openxmlformats.org/officeDocument/2006/relationships/hyperlink" Target="https://www.ncoa.org/news/resources-for-reporters/get-the-facts/falls-prevention-fac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reference/en/language/functions/external-interrupts/attachinterrupt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walker">
            <a:extLst>
              <a:ext uri="{FF2B5EF4-FFF2-40B4-BE49-F238E27FC236}">
                <a16:creationId xmlns:a16="http://schemas.microsoft.com/office/drawing/2014/main" id="{0782835B-7B28-4D05-913A-5FBFCEDC7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" r="10129"/>
          <a:stretch/>
        </p:blipFill>
        <p:spPr bwMode="auto">
          <a:xfrm>
            <a:off x="20" y="10"/>
            <a:ext cx="49662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26196-7281-4A35-BC8B-E19047D8D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US" sz="7000"/>
              <a:t>Smart walker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E0080-B31A-4474-A224-1CF505181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Jackson Farley, Erik </a:t>
            </a:r>
            <a:r>
              <a:rPr lang="en-US" dirty="0" err="1"/>
              <a:t>Leinen</a:t>
            </a:r>
            <a:r>
              <a:rPr lang="en-US" dirty="0"/>
              <a:t>, Ellie Langley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ELC 4438 Spring 2019</a:t>
            </a: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3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B71F-A71D-4F96-8E38-20F5D039D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QWIIC Adapters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FFA4B-A14D-4B2F-8CBF-5C26B779F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 err="1"/>
              <a:t>Qwiic</a:t>
            </a:r>
            <a:r>
              <a:rPr lang="en-US" sz="1800" dirty="0"/>
              <a:t> shield was designed with </a:t>
            </a:r>
            <a:r>
              <a:rPr lang="en-US" sz="1800" dirty="0" err="1"/>
              <a:t>arduino</a:t>
            </a:r>
            <a:r>
              <a:rPr lang="en-US" sz="1800" dirty="0"/>
              <a:t> UNO in mind, which has a different pinout – particularly with the SDA and SCL lines</a:t>
            </a:r>
          </a:p>
          <a:p>
            <a:r>
              <a:rPr lang="en-US" sz="1800" dirty="0"/>
              <a:t>However, this project uses </a:t>
            </a:r>
            <a:r>
              <a:rPr lang="en-US" sz="1800" dirty="0" err="1"/>
              <a:t>arduino</a:t>
            </a:r>
            <a:r>
              <a:rPr lang="en-US" sz="1800" dirty="0"/>
              <a:t> MEGA, which causes some compatibility issues with I2C</a:t>
            </a:r>
          </a:p>
          <a:p>
            <a:r>
              <a:rPr lang="en-US" sz="1800" dirty="0"/>
              <a:t>Solution: </a:t>
            </a:r>
            <a:r>
              <a:rPr lang="en-US" sz="1800" dirty="0" err="1"/>
              <a:t>Qwiic</a:t>
            </a:r>
            <a:r>
              <a:rPr lang="en-US" sz="1800" dirty="0"/>
              <a:t> adapters!</a:t>
            </a:r>
          </a:p>
          <a:p>
            <a:r>
              <a:rPr lang="en-US" sz="1800" dirty="0"/>
              <a:t>Connect directly to mega and allow for same functionality as the </a:t>
            </a:r>
            <a:r>
              <a:rPr lang="en-US" sz="1800" dirty="0" err="1"/>
              <a:t>Qwiic</a:t>
            </a:r>
            <a:r>
              <a:rPr lang="en-US" sz="1800" dirty="0"/>
              <a:t> shield, and much smaller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 descr="SparkFun Qwiic Adapter">
            <a:extLst>
              <a:ext uri="{FF2B5EF4-FFF2-40B4-BE49-F238E27FC236}">
                <a16:creationId xmlns:a16="http://schemas.microsoft.com/office/drawing/2014/main" id="{9BA7B9E2-224E-4E7B-A973-B0F0F4AF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3054" y="2350235"/>
            <a:ext cx="3542618" cy="354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D9E7E7A4-0463-41EC-9749-7B0E9E82D5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5923745"/>
                  </p:ext>
                </p:extLst>
              </p:nvPr>
            </p:nvGraphicFramePr>
            <p:xfrm>
              <a:off x="-2585156" y="4872789"/>
              <a:ext cx="3048000" cy="1714500"/>
            </p:xfrm>
            <a:graphic>
              <a:graphicData uri="http://schemas.microsoft.com/office/powerpoint/2016/slidezoom">
                <pslz:sldZm>
                  <pslz:sldZmObj sldId="279" cId="2887790831">
                    <pslz:zmPr id="{6F63EB26-D85E-4929-BBA2-BFC5BCBC8F6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9E7E7A4-0463-41EC-9749-7B0E9E82D5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585156" y="487278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790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94159-D9CA-402B-B0E1-AD4240D0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RFD7704 QWIIC Time of Flight Sensor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92956-FD6F-43E9-BA44-A1891C76E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I2C sensor</a:t>
            </a:r>
          </a:p>
          <a:p>
            <a:pPr lvl="1"/>
            <a:r>
              <a:rPr lang="en-US"/>
              <a:t>Senses human presence up to 2 meters</a:t>
            </a:r>
          </a:p>
          <a:p>
            <a:pPr lvl="1"/>
            <a:r>
              <a:rPr lang="en-US"/>
              <a:t>Library readily available to be implemented in Arduino</a:t>
            </a:r>
          </a:p>
          <a:p>
            <a:pPr lvl="1"/>
            <a:r>
              <a:rPr lang="en-US"/>
              <a:t>8 bit, 16 bit addressing</a:t>
            </a:r>
          </a:p>
          <a:p>
            <a:pPr lvl="1"/>
            <a:r>
              <a:rPr lang="en-US"/>
              <a:t>Connected to QWIIC shield</a:t>
            </a:r>
          </a:p>
          <a:p>
            <a:pPr lvl="1"/>
            <a:r>
              <a:rPr lang="en-US"/>
              <a:t>Results stored in I2C address 0x08, 12:2 is distance</a:t>
            </a:r>
          </a:p>
          <a:p>
            <a:pPr lvl="1"/>
            <a:r>
              <a:rPr lang="en-US"/>
              <a:t>Configure address 0x00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Distance Sensor 2m (Qwiic) - RFD77402">
            <a:extLst>
              <a:ext uri="{FF2B5EF4-FFF2-40B4-BE49-F238E27FC236}">
                <a16:creationId xmlns:a16="http://schemas.microsoft.com/office/drawing/2014/main" id="{7D42373E-F51D-405E-A577-D6115BC6D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17782" b="-4"/>
          <a:stretch/>
        </p:blipFill>
        <p:spPr bwMode="auto">
          <a:xfrm>
            <a:off x="8972235" y="643467"/>
            <a:ext cx="1859789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9054D-7132-4D88-875D-C59B55AFF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" r="5410" b="-2"/>
          <a:stretch/>
        </p:blipFill>
        <p:spPr>
          <a:xfrm>
            <a:off x="8037090" y="3536668"/>
            <a:ext cx="3730079" cy="265063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237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779E-783C-443E-8F7A-C0C0B7CD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GPIOs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D290-F5DD-4E61-BF16-D58B67A4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/>
              <a:t>PIR Sensor</a:t>
            </a:r>
          </a:p>
          <a:p>
            <a:pPr lvl="1"/>
            <a:r>
              <a:rPr lang="en-US" sz="1800" dirty="0"/>
              <a:t>Digital input value changes upon sensing movement</a:t>
            </a:r>
          </a:p>
          <a:p>
            <a:pPr lvl="1"/>
            <a:r>
              <a:rPr lang="en-US" sz="1800" dirty="0"/>
              <a:t>HIGH when movement is detected</a:t>
            </a:r>
          </a:p>
          <a:p>
            <a:pPr lvl="1"/>
            <a:r>
              <a:rPr lang="en-US" sz="1800" dirty="0"/>
              <a:t>LOW when no movement detected</a:t>
            </a:r>
          </a:p>
          <a:p>
            <a:pPr lvl="1"/>
            <a:r>
              <a:rPr lang="en-US" sz="1800" dirty="0"/>
              <a:t>Can be powered by 3.3V or 5V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074" name="Picture 2" descr="Image result for pir sensor sparkfun">
            <a:extLst>
              <a:ext uri="{FF2B5EF4-FFF2-40B4-BE49-F238E27FC236}">
                <a16:creationId xmlns:a16="http://schemas.microsoft.com/office/drawing/2014/main" id="{350CBE51-2A4A-452D-97E7-06ECB6A8C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3054" y="2350235"/>
            <a:ext cx="3542618" cy="354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49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E5194-4EDF-4ED3-B6F1-E8EA5B66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GPIO Interrupts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6F9D7-468D-4E3E-B1D6-7BD206E6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82" y="1083916"/>
            <a:ext cx="3149683" cy="86887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C5DA9-E027-4849-8888-C7DA13CB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48899" y="2772834"/>
            <a:ext cx="1749776" cy="131233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3CCAA-0ED0-4394-B7CE-74BEDD351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71" y="4464756"/>
            <a:ext cx="2333034" cy="1749776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A38A-211C-4AA8-B0A2-35692DFB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331089"/>
            <a:ext cx="6176776" cy="4536311"/>
          </a:xfrm>
        </p:spPr>
        <p:txBody>
          <a:bodyPr>
            <a:normAutofit fontScale="62500" lnSpcReduction="20000"/>
          </a:bodyPr>
          <a:lstStyle/>
          <a:p>
            <a:r>
              <a:rPr lang="en-US" sz="2600" dirty="0"/>
              <a:t>Two buttons – one on the left, one on the right. These are connected to interrupt pins on the Arduino mega and when pressed, trigger an interrupt as explained in activity diagram.</a:t>
            </a:r>
          </a:p>
          <a:p>
            <a:r>
              <a:rPr lang="en-US" sz="2600" dirty="0"/>
              <a:t>Basic pushbuttons</a:t>
            </a:r>
          </a:p>
          <a:p>
            <a:r>
              <a:rPr lang="en-US" sz="2600" dirty="0"/>
              <a:t>Attached to pins 2 and 3 of </a:t>
            </a:r>
            <a:r>
              <a:rPr lang="en-US" sz="2600" dirty="0" err="1"/>
              <a:t>arduino</a:t>
            </a:r>
            <a:r>
              <a:rPr lang="en-US" sz="2600" dirty="0"/>
              <a:t> mega, which are specifically interrupt pins</a:t>
            </a:r>
          </a:p>
          <a:p>
            <a:r>
              <a:rPr lang="en-US" sz="2600" dirty="0"/>
              <a:t>“</a:t>
            </a:r>
            <a:r>
              <a:rPr lang="en-US" sz="2600" dirty="0" err="1"/>
              <a:t>attachInterrupt</a:t>
            </a:r>
            <a:r>
              <a:rPr lang="en-US" sz="2600" dirty="0"/>
              <a:t>(</a:t>
            </a:r>
            <a:r>
              <a:rPr lang="en-US" sz="2600" dirty="0" err="1"/>
              <a:t>DigitalPintoInterruptPin</a:t>
            </a:r>
            <a:r>
              <a:rPr lang="en-US" sz="2600" dirty="0"/>
              <a:t>(pin), ISR, mode)”</a:t>
            </a:r>
          </a:p>
          <a:p>
            <a:pPr lvl="1"/>
            <a:r>
              <a:rPr lang="en-US" sz="2600" i="0" dirty="0"/>
              <a:t>Arduino maps the specific pins to the interrupt channels, so this increases readability</a:t>
            </a:r>
          </a:p>
          <a:p>
            <a:r>
              <a:rPr lang="en-US" sz="2600" dirty="0"/>
              <a:t>ISR – name of handler function when interrupt is triggered</a:t>
            </a:r>
          </a:p>
          <a:p>
            <a:r>
              <a:rPr lang="en-US" sz="2600" dirty="0"/>
              <a:t>mode – determines when interrupt will happen</a:t>
            </a:r>
          </a:p>
          <a:p>
            <a:pPr lvl="1"/>
            <a:r>
              <a:rPr lang="en-US" sz="2600" dirty="0"/>
              <a:t>LOW – interrupt happens when button is low</a:t>
            </a:r>
          </a:p>
          <a:p>
            <a:pPr lvl="1"/>
            <a:r>
              <a:rPr lang="en-US" sz="2600" dirty="0"/>
              <a:t>CHANGE – when button changes state</a:t>
            </a:r>
          </a:p>
          <a:p>
            <a:pPr lvl="1"/>
            <a:r>
              <a:rPr lang="en-US" sz="2600" dirty="0"/>
              <a:t>RISING – when button goes from LOW to HIGH</a:t>
            </a:r>
          </a:p>
          <a:p>
            <a:pPr lvl="1"/>
            <a:r>
              <a:rPr lang="en-US" sz="2600" dirty="0"/>
              <a:t>FALLING – when button goes from HIGH to LOW</a:t>
            </a:r>
          </a:p>
          <a:p>
            <a:pPr marL="530352" lvl="1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4495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ABB4-FFC2-4EA1-8358-6CCCC372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LP55231 LED Driver Breakout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6B66CEB6-A58E-4E76-819B-EC59D62CE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61" y="1082444"/>
            <a:ext cx="6517065" cy="4373070"/>
          </a:xfrm>
          <a:prstGeom prst="rect">
            <a:avLst/>
          </a:prstGeom>
        </p:spPr>
      </p:pic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B869683C-77C7-482B-9CB8-0A731D006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4114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LEDs controlled via serial bus</a:t>
            </a:r>
          </a:p>
          <a:p>
            <a:r>
              <a:rPr lang="en-US" dirty="0"/>
              <a:t>Library created to help with functions</a:t>
            </a:r>
          </a:p>
          <a:p>
            <a:r>
              <a:rPr lang="en-US" dirty="0"/>
              <a:t>9 LED channels, currently configured to drive three RGB LEDQ+</a:t>
            </a:r>
          </a:p>
          <a:p>
            <a:r>
              <a:rPr lang="en-US" dirty="0"/>
              <a:t>Master sends seven bit chip address, with eighth bit being READ or WRITE</a:t>
            </a:r>
          </a:p>
          <a:p>
            <a:r>
              <a:rPr lang="en-US" dirty="0"/>
              <a:t>Second byte selects register to write data</a:t>
            </a:r>
          </a:p>
          <a:p>
            <a:r>
              <a:rPr lang="en-US" dirty="0"/>
              <a:t>Third byte contains data to be written</a:t>
            </a:r>
          </a:p>
          <a:p>
            <a:r>
              <a:rPr lang="en-US" dirty="0"/>
              <a:t>Use to set current, control LEDs</a:t>
            </a:r>
          </a:p>
        </p:txBody>
      </p:sp>
    </p:spTree>
    <p:extLst>
      <p:ext uri="{BB962C8B-B14F-4D97-AF65-F5344CB8AC3E}">
        <p14:creationId xmlns:p14="http://schemas.microsoft.com/office/powerpoint/2010/main" val="296792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8140-5716-4205-8BE5-652EFCA7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QWIIC RTC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B80ECC-595C-4B80-8E31-9F240BBD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 err="1"/>
              <a:t>Qwiic</a:t>
            </a:r>
            <a:r>
              <a:rPr lang="en-US" sz="1800" dirty="0"/>
              <a:t> I2C interface</a:t>
            </a:r>
          </a:p>
          <a:p>
            <a:r>
              <a:rPr lang="en-US" sz="1800" dirty="0"/>
              <a:t>Real time clock accurate to within three minutes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A4ABE8-64EF-4DA7-A532-614ACBD5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41" y="2453048"/>
            <a:ext cx="5105445" cy="33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43799-F085-49D4-A406-72B13014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 err="1"/>
              <a:t>Sparkfun</a:t>
            </a:r>
            <a:r>
              <a:rPr lang="en-US" dirty="0"/>
              <a:t> Shifting SD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01" name="Picture 2" descr="SparkFun Level Shifting microSD Breakout">
            <a:extLst>
              <a:ext uri="{FF2B5EF4-FFF2-40B4-BE49-F238E27FC236}">
                <a16:creationId xmlns:a16="http://schemas.microsoft.com/office/drawing/2014/main" id="{C9AC4292-2307-4CE0-9D8B-6FCE874C4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8220" y="645106"/>
            <a:ext cx="524774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Content Placeholder 4102">
            <a:extLst>
              <a:ext uri="{FF2B5EF4-FFF2-40B4-BE49-F238E27FC236}">
                <a16:creationId xmlns:a16="http://schemas.microsoft.com/office/drawing/2014/main" id="{05A81A06-C508-4C28-9DFE-920EC7A8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dirty="0"/>
              <a:t>Micro SD card at top power in </a:t>
            </a:r>
            <a:r>
              <a:rPr lang="en-US" dirty="0" err="1"/>
              <a:t>arduino</a:t>
            </a:r>
            <a:endParaRPr lang="en-US" dirty="0"/>
          </a:p>
          <a:p>
            <a:r>
              <a:rPr lang="en-US" dirty="0"/>
              <a:t>Allows to mass storage</a:t>
            </a:r>
          </a:p>
          <a:p>
            <a:r>
              <a:rPr lang="en-US" dirty="0"/>
              <a:t>Holds information for time stamp</a:t>
            </a:r>
          </a:p>
        </p:txBody>
      </p:sp>
    </p:spTree>
    <p:extLst>
      <p:ext uri="{BB962C8B-B14F-4D97-AF65-F5344CB8AC3E}">
        <p14:creationId xmlns:p14="http://schemas.microsoft.com/office/powerpoint/2010/main" val="365318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CC23-4B75-4C59-8F4A-FCC5C466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Debouncing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C2D04-5C9B-4909-ABB3-F13CD12C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Trouble with hysteresis with the buttons, which yielded incorrect values</a:t>
            </a:r>
          </a:p>
          <a:p>
            <a:r>
              <a:rPr lang="en-US" dirty="0"/>
              <a:t>Solution: Debouncing with resistors and capacitors</a:t>
            </a:r>
          </a:p>
        </p:txBody>
      </p:sp>
    </p:spTree>
    <p:extLst>
      <p:ext uri="{BB962C8B-B14F-4D97-AF65-F5344CB8AC3E}">
        <p14:creationId xmlns:p14="http://schemas.microsoft.com/office/powerpoint/2010/main" val="318174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A8EB4-F2AC-4E03-ACD3-78516BCF8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/>
              <a:t>software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A7F5A-48A9-4143-8CE5-69ADBC66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23" y="1406388"/>
            <a:ext cx="5659222" cy="42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44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CFD9-B4EF-42CC-897C-1374809B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/>
              <a:t>Activity Diagrams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28D5D-2699-4995-9F92-75D1EC77C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1023561" y="1436054"/>
            <a:ext cx="6517065" cy="3665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1702C-0865-4874-A525-B6EB4F7FE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Activity Diagram Link for higher quality look: </a:t>
            </a:r>
            <a:r>
              <a:rPr lang="en-US">
                <a:hlinkClick r:id="rId4"/>
              </a:rPr>
              <a:t>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5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CC88-634E-42CD-B8B8-5EE5E597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BF59-8B66-4897-8D77-52143D573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Elderly people who are living on their own desire independence, but they may require the assistance of a walker.</a:t>
            </a:r>
          </a:p>
          <a:p>
            <a:r>
              <a:rPr lang="en-US" dirty="0"/>
              <a:t>“As the numbers of elderly people continue to rise, the demand for walking aids is expected to increase two fold by 2050”[</a:t>
            </a:r>
            <a:r>
              <a:rPr lang="en-US" dirty="0" err="1"/>
              <a:t>Passary</a:t>
            </a:r>
            <a:r>
              <a:rPr lang="en-US" dirty="0"/>
              <a:t>]</a:t>
            </a:r>
          </a:p>
          <a:p>
            <a:r>
              <a:rPr lang="en-US" dirty="0"/>
              <a:t>Elderly people are more likely to experience injurious falls according to the National Council on Aging: “One in four Americans age 65+ falls each year.”</a:t>
            </a:r>
          </a:p>
          <a:p>
            <a:r>
              <a:rPr lang="en-US" dirty="0"/>
              <a:t>These falls, particularly when an elderly person is living by themselves, can be dangerous for the person: “Falls are the leading cause of fatal injury and the most common cause of nonfatal trauma-related hospital admissions among older adults.”</a:t>
            </a:r>
          </a:p>
          <a:p>
            <a:r>
              <a:rPr lang="en-US" dirty="0"/>
              <a:t>To allow greatest degree of independence, a solution is interactive walker to monitor a person and accommodate their state of being</a:t>
            </a:r>
          </a:p>
        </p:txBody>
      </p:sp>
    </p:spTree>
    <p:extLst>
      <p:ext uri="{BB962C8B-B14F-4D97-AF65-F5344CB8AC3E}">
        <p14:creationId xmlns:p14="http://schemas.microsoft.com/office/powerpoint/2010/main" val="913276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BBF4-2790-4A3F-8AB1-50F84B06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CF88-B7F5-4101-97AF-5FA5A4F9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states written into the code so that the system will execute functions depending on those states</a:t>
            </a:r>
          </a:p>
          <a:p>
            <a:r>
              <a:rPr lang="en-US" dirty="0"/>
              <a:t>“</a:t>
            </a:r>
            <a:r>
              <a:rPr lang="en-US" dirty="0" err="1"/>
              <a:t>WaitingState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iAmHereState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InUseState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ThankYouState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5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3286-BD4E-4285-83B9-88CB9EF0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B660-C896-4B38-9E07-E09BB1D67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“SparkFun_RFD77402_Arduino_Library.h”</a:t>
            </a:r>
          </a:p>
          <a:p>
            <a:r>
              <a:rPr lang="en-US" dirty="0"/>
              <a:t>“</a:t>
            </a:r>
            <a:r>
              <a:rPr lang="en-US" dirty="0" err="1"/>
              <a:t>Wire.h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definitions.h</a:t>
            </a:r>
            <a:r>
              <a:rPr lang="en-US" dirty="0"/>
              <a:t>”</a:t>
            </a:r>
          </a:p>
          <a:p>
            <a:r>
              <a:rPr lang="en-US" dirty="0"/>
              <a:t>“lp55231.h”</a:t>
            </a:r>
          </a:p>
          <a:p>
            <a:r>
              <a:rPr lang="en-US" dirty="0"/>
              <a:t>“ESP8266_Lib.h”</a:t>
            </a:r>
          </a:p>
          <a:p>
            <a:r>
              <a:rPr lang="en-US" dirty="0"/>
              <a:t>“</a:t>
            </a:r>
            <a:r>
              <a:rPr lang="en-US" dirty="0" err="1"/>
              <a:t>DNSServer.h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SD.h</a:t>
            </a:r>
            <a:r>
              <a:rPr lang="en-US" dirty="0"/>
              <a:t>”</a:t>
            </a:r>
          </a:p>
          <a:p>
            <a:r>
              <a:rPr lang="en-US" dirty="0"/>
              <a:t>All installed for functionality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6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5381-0E2A-45EE-9F2C-4AC73B90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BF5F-2B72-4405-9234-2C45BE620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3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E5C212-C4E9-412D-9B85-65994EDC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cap="all" dirty="0"/>
              <a:t>Future plans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69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5A83-AA5A-4942-A13A-5ECB99EF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A3B7-0666-414D-9FF1-43FE1E047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/>
              <a:t>Better wifi modularity</a:t>
            </a:r>
          </a:p>
          <a:p>
            <a:pPr lvl="1"/>
            <a:r>
              <a:rPr lang="en-US"/>
              <a:t>Soft access point</a:t>
            </a:r>
          </a:p>
          <a:p>
            <a:r>
              <a:rPr lang="en-US"/>
              <a:t>Rechargeable batteries</a:t>
            </a:r>
          </a:p>
          <a:p>
            <a:r>
              <a:rPr lang="en-US"/>
              <a:t>Better case – 3-D printing in future?</a:t>
            </a:r>
          </a:p>
          <a:p>
            <a:r>
              <a:rPr lang="en-US"/>
              <a:t>Speaker – in original design, but did not have a speaker to implement</a:t>
            </a:r>
          </a:p>
        </p:txBody>
      </p:sp>
      <p:pic>
        <p:nvPicPr>
          <p:cNvPr id="3076" name="Picture 4" descr="Image result for speakers arduino">
            <a:extLst>
              <a:ext uri="{FF2B5EF4-FFF2-40B4-BE49-F238E27FC236}">
                <a16:creationId xmlns:a16="http://schemas.microsoft.com/office/drawing/2014/main" id="{753CEB83-3D8D-4CCF-831C-5D79AFAF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1437" y="2401556"/>
            <a:ext cx="2365063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recharging battery">
            <a:extLst>
              <a:ext uri="{FF2B5EF4-FFF2-40B4-BE49-F238E27FC236}">
                <a16:creationId xmlns:a16="http://schemas.microsoft.com/office/drawing/2014/main" id="{0CE552A8-C7F1-4561-9418-C0FA5926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1437" y="4215330"/>
            <a:ext cx="3148394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81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3AF5-0586-45F8-AEB9-0926DB47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3D32-40B4-4332-BA48-1E9549E2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on the elderly: </a:t>
            </a:r>
            <a:r>
              <a:rPr lang="en-US" dirty="0">
                <a:hlinkClick r:id="rId2"/>
              </a:rPr>
              <a:t>https://www.ncoa.org/news/resources-for-reporters/get-the-facts/falls-prevention-facts/</a:t>
            </a:r>
            <a:endParaRPr lang="en-US" dirty="0"/>
          </a:p>
          <a:p>
            <a:r>
              <a:rPr lang="en-US" dirty="0"/>
              <a:t>Pictures of sensors, datasheets: </a:t>
            </a:r>
            <a:r>
              <a:rPr lang="en-US" dirty="0">
                <a:hlinkClick r:id="rId3"/>
              </a:rPr>
              <a:t>https://www.sparkfun.com/</a:t>
            </a:r>
            <a:endParaRPr lang="en-US" dirty="0"/>
          </a:p>
          <a:p>
            <a:r>
              <a:rPr lang="en-US" dirty="0"/>
              <a:t>Information for </a:t>
            </a:r>
            <a:r>
              <a:rPr lang="en-US" dirty="0" err="1"/>
              <a:t>arduino</a:t>
            </a:r>
            <a:r>
              <a:rPr lang="en-US" dirty="0"/>
              <a:t> interrupts: </a:t>
            </a:r>
            <a:r>
              <a:rPr lang="en-US" dirty="0">
                <a:hlinkClick r:id="rId4"/>
              </a:rPr>
              <a:t>https://www.arduino.cc/reference/en/language/functions/external-interrupts/attachinterrupt/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82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3B2246-20AF-4880-9A1D-8B6DE63F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1649691"/>
            <a:ext cx="2698619" cy="22369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cap="all"/>
              <a:t>Questions?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FB388E-E605-4A00-946A-C50C6FBC1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81" r="24719" b="-2"/>
          <a:stretch/>
        </p:blipFill>
        <p:spPr>
          <a:xfrm rot="5400000">
            <a:off x="4986528" y="-347472"/>
            <a:ext cx="6858000" cy="755294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5448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385E1CC4-7012-4B97-A721-21DECDD8B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445" y="800100"/>
            <a:ext cx="6987111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2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CC8CD-8B51-43AF-BA24-0545D13F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6A988-18C5-44E0-BA91-D7E2B6F69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292" t="31915" b="32979"/>
          <a:stretch/>
        </p:blipFill>
        <p:spPr>
          <a:xfrm>
            <a:off x="862313" y="2526174"/>
            <a:ext cx="6371863" cy="3776279"/>
          </a:xfrm>
        </p:spPr>
      </p:pic>
    </p:spTree>
    <p:extLst>
      <p:ext uri="{BB962C8B-B14F-4D97-AF65-F5344CB8AC3E}">
        <p14:creationId xmlns:p14="http://schemas.microsoft.com/office/powerpoint/2010/main" val="1093231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72D6A-3C92-4A03-8F4C-E393E795E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006" y="1086143"/>
            <a:ext cx="9969910" cy="3540448"/>
          </a:xfrm>
        </p:spPr>
        <p:txBody>
          <a:bodyPr anchor="b">
            <a:normAutofit/>
          </a:bodyPr>
          <a:lstStyle/>
          <a:p>
            <a:r>
              <a:rPr lang="en-US" dirty="0" err="1"/>
              <a:t>Wifi</a:t>
            </a:r>
            <a:r>
              <a:rPr lang="en-US" dirty="0"/>
              <a:t>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D9D61-71C2-46D5-9701-FD069C0E8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8" y="5515897"/>
            <a:ext cx="10674117" cy="715221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8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91B83-3569-4969-9C4A-F07342DC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Design Overview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760DDC-EF08-41A4-A353-E66EDA6BA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85670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94536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6C6A-EBD8-49DC-8D25-396E3491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ESP8266 </a:t>
            </a:r>
            <a:r>
              <a:rPr lang="en-US" dirty="0" err="1"/>
              <a:t>Wifi</a:t>
            </a:r>
            <a:r>
              <a:rPr lang="en-US" dirty="0"/>
              <a:t> Shield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07A558-1E7E-4DB8-9DCC-2FBE874AC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Stacks on top of QWIIC shield</a:t>
            </a:r>
          </a:p>
          <a:p>
            <a:r>
              <a:rPr lang="en-US" dirty="0"/>
              <a:t>Creates log of walker usage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6F7078A-4E15-4009-AE68-1EEF087F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743617"/>
            <a:ext cx="6517065" cy="50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1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BBC9D-94D8-45FD-B83E-9A34B538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/>
              <a:t>Hardware design</a:t>
            </a:r>
          </a:p>
        </p:txBody>
      </p:sp>
      <p:sp>
        <p:nvSpPr>
          <p:cNvPr id="1031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Image result for arduino mega">
            <a:extLst>
              <a:ext uri="{FF2B5EF4-FFF2-40B4-BE49-F238E27FC236}">
                <a16:creationId xmlns:a16="http://schemas.microsoft.com/office/drawing/2014/main" id="{E42ABEF7-EF36-4944-A9A2-A1324B55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023" y="1406388"/>
            <a:ext cx="5659222" cy="42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76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E41-39CA-458D-B427-7D0A26D9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C593A6-2522-48CB-951A-EFF22B7C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3381" y="1556327"/>
            <a:ext cx="6009319" cy="490828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380805-112D-4812-ABF6-C33FC0FAC9EC}"/>
              </a:ext>
            </a:extLst>
          </p:cNvPr>
          <p:cNvSpPr/>
          <p:nvPr/>
        </p:nvSpPr>
        <p:spPr>
          <a:xfrm>
            <a:off x="4618299" y="2685327"/>
            <a:ext cx="879676" cy="16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5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A19C-51AE-4369-9E19-15649CF6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97872"/>
            <a:ext cx="9601200" cy="1485900"/>
          </a:xfrm>
        </p:spPr>
        <p:txBody>
          <a:bodyPr/>
          <a:lstStyle/>
          <a:p>
            <a:r>
              <a:rPr lang="en-US" dirty="0"/>
              <a:t>Functional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56281-1698-4FD2-8167-59095A7DA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920749"/>
            <a:ext cx="7218218" cy="5497238"/>
          </a:xfrm>
        </p:spPr>
      </p:pic>
    </p:spTree>
    <p:extLst>
      <p:ext uri="{BB962C8B-B14F-4D97-AF65-F5344CB8AC3E}">
        <p14:creationId xmlns:p14="http://schemas.microsoft.com/office/powerpoint/2010/main" val="419141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EFCF-A42B-4856-B9C3-1B7128FAA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22" y="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Final Schematic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B56ED84-71FC-408D-A335-C927F446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66278"/>
            <a:ext cx="10668000" cy="540598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ED3567-E2C1-4A89-A514-6C05F9E7B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56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66A305C-77FF-48A3-926C-973D082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A4EF-3F27-4C5A-AC5E-EE29C958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1" y="4665605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Integration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8743F7-50B5-41AE-9529-ACA51ED44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6" r="-1" b="3672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6720AA3-8EF3-4F1A-9F4B-A3459E56C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6" r="40344"/>
          <a:stretch/>
        </p:blipFill>
        <p:spPr>
          <a:xfrm rot="5400000">
            <a:off x="1231457" y="3241153"/>
            <a:ext cx="2385390" cy="4848304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903C046-2C25-4632-AA6B-BF0B991C6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CFD5-1FBF-4274-BA65-D33E76EE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QWIIC Shield?</a:t>
            </a:r>
          </a:p>
        </p:txBody>
      </p:sp>
      <p:sp>
        <p:nvSpPr>
          <p:cNvPr id="1033" name="Content Placeholder 1030">
            <a:extLst>
              <a:ext uri="{FF2B5EF4-FFF2-40B4-BE49-F238E27FC236}">
                <a16:creationId xmlns:a16="http://schemas.microsoft.com/office/drawing/2014/main" id="{A75186EE-48A7-4E6E-8D2B-019BC1A20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Connects to I2C bus on Arduino</a:t>
            </a:r>
          </a:p>
          <a:p>
            <a:r>
              <a:rPr lang="en-US" dirty="0"/>
              <a:t>Converts 5V power to 3.3V power needed for QWIIC I2C sensors</a:t>
            </a:r>
          </a:p>
          <a:p>
            <a:r>
              <a:rPr lang="en-US" dirty="0"/>
              <a:t>4 I2C ports for multiple sensors</a:t>
            </a:r>
          </a:p>
          <a:p>
            <a:r>
              <a:rPr lang="en-US" dirty="0"/>
              <a:t>Stackable!</a:t>
            </a:r>
          </a:p>
          <a:p>
            <a:r>
              <a:rPr lang="en-US" dirty="0"/>
              <a:t>However…</a:t>
            </a:r>
          </a:p>
        </p:txBody>
      </p:sp>
      <p:pic>
        <p:nvPicPr>
          <p:cNvPr id="1034" name="Picture 2" descr="SparkFun Qwiic Shield for Arduino">
            <a:extLst>
              <a:ext uri="{FF2B5EF4-FFF2-40B4-BE49-F238E27FC236}">
                <a16:creationId xmlns:a16="http://schemas.microsoft.com/office/drawing/2014/main" id="{6D7F4F30-5EC6-4246-8186-3F3471D4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6126" y="645106"/>
            <a:ext cx="5247747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46837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836</Words>
  <Application>Microsoft Office PowerPoint</Application>
  <PresentationFormat>Widescreen</PresentationFormat>
  <Paragraphs>148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Franklin Gothic Book</vt:lpstr>
      <vt:lpstr>Crop</vt:lpstr>
      <vt:lpstr>Smart walker</vt:lpstr>
      <vt:lpstr>Design Purpose</vt:lpstr>
      <vt:lpstr>Design Overview</vt:lpstr>
      <vt:lpstr>Hardware design</vt:lpstr>
      <vt:lpstr>Block Diagram</vt:lpstr>
      <vt:lpstr>Functional Architecture</vt:lpstr>
      <vt:lpstr>Final Schematic</vt:lpstr>
      <vt:lpstr>Integration</vt:lpstr>
      <vt:lpstr>QWIIC Shield?</vt:lpstr>
      <vt:lpstr>QWIIC Adapters</vt:lpstr>
      <vt:lpstr>RFD7704 QWIIC Time of Flight Sensor</vt:lpstr>
      <vt:lpstr>GPIOs</vt:lpstr>
      <vt:lpstr>GPIO Interrupts</vt:lpstr>
      <vt:lpstr>LP55231 LED Driver Breakout</vt:lpstr>
      <vt:lpstr>QWIIC RTC Module</vt:lpstr>
      <vt:lpstr>Sparkfun Shifting SD</vt:lpstr>
      <vt:lpstr>Hardware Debouncing</vt:lpstr>
      <vt:lpstr>software</vt:lpstr>
      <vt:lpstr>Activity Diagrams</vt:lpstr>
      <vt:lpstr>State Machine</vt:lpstr>
      <vt:lpstr>Arduino Libraries</vt:lpstr>
      <vt:lpstr>Timing</vt:lpstr>
      <vt:lpstr>Future plans</vt:lpstr>
      <vt:lpstr>PowerPoint Presentation</vt:lpstr>
      <vt:lpstr>Sources</vt:lpstr>
      <vt:lpstr>Questions?</vt:lpstr>
      <vt:lpstr>PowerPoint Presentation</vt:lpstr>
      <vt:lpstr>PowerPoint Presentation</vt:lpstr>
      <vt:lpstr>Wifi integration</vt:lpstr>
      <vt:lpstr>ESP8266 Wifi Shield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walker</dc:title>
  <dc:creator>Ellie Langley</dc:creator>
  <cp:lastModifiedBy>Ellie Langley</cp:lastModifiedBy>
  <cp:revision>2</cp:revision>
  <dcterms:created xsi:type="dcterms:W3CDTF">2019-05-02T04:12:27Z</dcterms:created>
  <dcterms:modified xsi:type="dcterms:W3CDTF">2019-05-02T04:19:15Z</dcterms:modified>
</cp:coreProperties>
</file>